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Lato" panose="020F0502020204030203" pitchFamily="34" charset="0"/>
      <p:regular r:id="rId26"/>
      <p:bold r:id="rId27"/>
      <p:italic r:id="rId28"/>
      <p:boldItalic r:id="rId29"/>
    </p:embeddedFont>
    <p:embeddedFont>
      <p:font typeface="Montserrat" panose="000005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65" d="100"/>
          <a:sy n="165" d="100"/>
        </p:scale>
        <p:origin x="-2700" y="-29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25a615a75b_0_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25a615a75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5a615a75b_0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25a615a75b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25a615a75b_2_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25a615a75b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25a615a75b_2_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25a615a75b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25a615a75b_2_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25a615a75b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25a615a75b_2_1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25a615a75b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25a615a75b_2_2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25a615a75b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224e17ff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g1224e17ff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254a4f4fc0_0_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254a4f4fc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10000500" y="673"/>
            <a:ext cx="2191500" cy="2191500"/>
          </a:xfrm>
          <a:prstGeom prst="diagStripe">
            <a:avLst>
              <a:gd name="adj" fmla="val 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654"/>
            <a:ext cx="6871435" cy="6845694"/>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4716200" y="2104533"/>
            <a:ext cx="6690000" cy="2105100"/>
          </a:xfrm>
          <a:prstGeom prst="rect">
            <a:avLst/>
          </a:prstGeom>
        </p:spPr>
        <p:txBody>
          <a:bodyPr spcFirstLastPara="1" wrap="square" lIns="121900" tIns="121900" rIns="121900" bIns="121900" anchor="t" anchorCtr="0">
            <a:normAutofit/>
          </a:bodyPr>
          <a:lstStyle>
            <a:lvl1pPr lvl="0">
              <a:spcBef>
                <a:spcPts val="0"/>
              </a:spcBef>
              <a:spcAft>
                <a:spcPts val="0"/>
              </a:spcAft>
              <a:buSzPts val="5300"/>
              <a:buNone/>
              <a:defRPr sz="5300"/>
            </a:lvl1pPr>
            <a:lvl2pPr lvl="1">
              <a:spcBef>
                <a:spcPts val="0"/>
              </a:spcBef>
              <a:spcAft>
                <a:spcPts val="0"/>
              </a:spcAft>
              <a:buSzPts val="5300"/>
              <a:buNone/>
              <a:defRPr sz="5300"/>
            </a:lvl2pPr>
            <a:lvl3pPr lvl="2">
              <a:spcBef>
                <a:spcPts val="0"/>
              </a:spcBef>
              <a:spcAft>
                <a:spcPts val="0"/>
              </a:spcAft>
              <a:buSzPts val="5300"/>
              <a:buNone/>
              <a:defRPr sz="5300"/>
            </a:lvl3pPr>
            <a:lvl4pPr lvl="3">
              <a:spcBef>
                <a:spcPts val="0"/>
              </a:spcBef>
              <a:spcAft>
                <a:spcPts val="0"/>
              </a:spcAft>
              <a:buSzPts val="5300"/>
              <a:buNone/>
              <a:defRPr sz="5300"/>
            </a:lvl4pPr>
            <a:lvl5pPr lvl="4">
              <a:spcBef>
                <a:spcPts val="0"/>
              </a:spcBef>
              <a:spcAft>
                <a:spcPts val="0"/>
              </a:spcAft>
              <a:buSzPts val="5300"/>
              <a:buNone/>
              <a:defRPr sz="5300"/>
            </a:lvl5pPr>
            <a:lvl6pPr lvl="5">
              <a:spcBef>
                <a:spcPts val="0"/>
              </a:spcBef>
              <a:spcAft>
                <a:spcPts val="0"/>
              </a:spcAft>
              <a:buSzPts val="5300"/>
              <a:buNone/>
              <a:defRPr sz="5300"/>
            </a:lvl6pPr>
            <a:lvl7pPr lvl="6">
              <a:spcBef>
                <a:spcPts val="0"/>
              </a:spcBef>
              <a:spcAft>
                <a:spcPts val="0"/>
              </a:spcAft>
              <a:buSzPts val="5300"/>
              <a:buNone/>
              <a:defRPr sz="5300"/>
            </a:lvl7pPr>
            <a:lvl8pPr lvl="7">
              <a:spcBef>
                <a:spcPts val="0"/>
              </a:spcBef>
              <a:spcAft>
                <a:spcPts val="0"/>
              </a:spcAft>
              <a:buSzPts val="5300"/>
              <a:buNone/>
              <a:defRPr sz="5300"/>
            </a:lvl8pPr>
            <a:lvl9pPr lvl="8">
              <a:spcBef>
                <a:spcPts val="0"/>
              </a:spcBef>
              <a:spcAft>
                <a:spcPts val="0"/>
              </a:spcAft>
              <a:buSzPts val="5300"/>
              <a:buNone/>
              <a:defRPr sz="5300"/>
            </a:lvl9pPr>
          </a:lstStyle>
          <a:p>
            <a:endParaRPr/>
          </a:p>
        </p:txBody>
      </p:sp>
      <p:sp>
        <p:nvSpPr>
          <p:cNvPr id="17" name="Google Shape;17;p2"/>
          <p:cNvSpPr txBox="1">
            <a:spLocks noGrp="1"/>
          </p:cNvSpPr>
          <p:nvPr>
            <p:ph type="subTitle" idx="1"/>
          </p:nvPr>
        </p:nvSpPr>
        <p:spPr>
          <a:xfrm>
            <a:off x="6778600" y="5233233"/>
            <a:ext cx="4627500" cy="6747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a:endParaRPr/>
          </a:p>
        </p:txBody>
      </p:sp>
      <p:sp>
        <p:nvSpPr>
          <p:cNvPr id="18" name="Google Shape;18;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5875053" y="0"/>
            <a:ext cx="6316642" cy="6857248"/>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1098467" y="1712900"/>
            <a:ext cx="6368100" cy="1734300"/>
          </a:xfrm>
          <a:prstGeom prst="rect">
            <a:avLst/>
          </a:prstGeom>
        </p:spPr>
        <p:txBody>
          <a:bodyPr spcFirstLastPara="1" wrap="square" lIns="121900" tIns="121900" rIns="121900" bIns="121900" anchor="t" anchorCtr="0">
            <a:normAutofit/>
          </a:bodyPr>
          <a:lstStyle>
            <a:lvl1pPr lvl="0">
              <a:spcBef>
                <a:spcPts val="0"/>
              </a:spcBef>
              <a:spcAft>
                <a:spcPts val="0"/>
              </a:spcAft>
              <a:buSzPts val="10700"/>
              <a:buNone/>
              <a:defRPr sz="10700"/>
            </a:lvl1pPr>
            <a:lvl2pPr lvl="1">
              <a:spcBef>
                <a:spcPts val="0"/>
              </a:spcBef>
              <a:spcAft>
                <a:spcPts val="0"/>
              </a:spcAft>
              <a:buSzPts val="10700"/>
              <a:buNone/>
              <a:defRPr sz="10700"/>
            </a:lvl2pPr>
            <a:lvl3pPr lvl="2">
              <a:spcBef>
                <a:spcPts val="0"/>
              </a:spcBef>
              <a:spcAft>
                <a:spcPts val="0"/>
              </a:spcAft>
              <a:buSzPts val="10700"/>
              <a:buNone/>
              <a:defRPr sz="10700"/>
            </a:lvl3pPr>
            <a:lvl4pPr lvl="3">
              <a:spcBef>
                <a:spcPts val="0"/>
              </a:spcBef>
              <a:spcAft>
                <a:spcPts val="0"/>
              </a:spcAft>
              <a:buSzPts val="10700"/>
              <a:buNone/>
              <a:defRPr sz="10700"/>
            </a:lvl4pPr>
            <a:lvl5pPr lvl="4">
              <a:spcBef>
                <a:spcPts val="0"/>
              </a:spcBef>
              <a:spcAft>
                <a:spcPts val="0"/>
              </a:spcAft>
              <a:buSzPts val="10700"/>
              <a:buNone/>
              <a:defRPr sz="10700"/>
            </a:lvl5pPr>
            <a:lvl6pPr lvl="5">
              <a:spcBef>
                <a:spcPts val="0"/>
              </a:spcBef>
              <a:spcAft>
                <a:spcPts val="0"/>
              </a:spcAft>
              <a:buSzPts val="10700"/>
              <a:buNone/>
              <a:defRPr sz="10700"/>
            </a:lvl6pPr>
            <a:lvl7pPr lvl="6">
              <a:spcBef>
                <a:spcPts val="0"/>
              </a:spcBef>
              <a:spcAft>
                <a:spcPts val="0"/>
              </a:spcAft>
              <a:buSzPts val="10700"/>
              <a:buNone/>
              <a:defRPr sz="10700"/>
            </a:lvl7pPr>
            <a:lvl8pPr lvl="7">
              <a:spcBef>
                <a:spcPts val="0"/>
              </a:spcBef>
              <a:spcAft>
                <a:spcPts val="0"/>
              </a:spcAft>
              <a:buSzPts val="10700"/>
              <a:buNone/>
              <a:defRPr sz="10700"/>
            </a:lvl8pPr>
            <a:lvl9pPr lvl="8">
              <a:spcBef>
                <a:spcPts val="0"/>
              </a:spcBef>
              <a:spcAft>
                <a:spcPts val="0"/>
              </a:spcAft>
              <a:buSzPts val="10700"/>
              <a:buNone/>
              <a:defRPr sz="10700"/>
            </a:lvl9pPr>
          </a:lstStyle>
          <a:p>
            <a:r>
              <a:t>xx%</a:t>
            </a:r>
          </a:p>
        </p:txBody>
      </p:sp>
      <p:sp>
        <p:nvSpPr>
          <p:cNvPr id="126" name="Google Shape;126;p11"/>
          <p:cNvSpPr txBox="1">
            <a:spLocks noGrp="1"/>
          </p:cNvSpPr>
          <p:nvPr>
            <p:ph type="body" idx="1"/>
          </p:nvPr>
        </p:nvSpPr>
        <p:spPr>
          <a:xfrm>
            <a:off x="1098467" y="3524166"/>
            <a:ext cx="6368100" cy="16251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127" name="Google Shape;127;p1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0"/>
        <p:cNvGrpSpPr/>
        <p:nvPr/>
      </p:nvGrpSpPr>
      <p:grpSpPr>
        <a:xfrm>
          <a:off x="0" y="0"/>
          <a:ext cx="0" cy="0"/>
          <a:chOff x="0" y="0"/>
          <a:chExt cx="0" cy="0"/>
        </a:xfrm>
      </p:grpSpPr>
      <p:sp>
        <p:nvSpPr>
          <p:cNvPr id="131" name="Google Shape;131;p1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132" name="Google Shape;132;p1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133" name="Google Shape;133;p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4" name="Google Shape;134;p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5" name="Google Shape;135;p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5875053" y="0"/>
            <a:ext cx="6316642" cy="6857248"/>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1098467" y="2737333"/>
            <a:ext cx="6116100" cy="1531500"/>
          </a:xfrm>
          <a:prstGeom prst="rect">
            <a:avLst/>
          </a:prstGeom>
        </p:spPr>
        <p:txBody>
          <a:bodyPr spcFirstLastPara="1" wrap="square" lIns="121900" tIns="121900" rIns="121900" bIns="121900" anchor="ctr"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40" name="Google Shape;40;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507989"/>
            <a:ext cx="1383765" cy="1355016"/>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46" name="Google Shape;46;p4"/>
          <p:cNvSpPr txBox="1">
            <a:spLocks noGrp="1"/>
          </p:cNvSpPr>
          <p:nvPr>
            <p:ph type="body" idx="1"/>
          </p:nvPr>
        </p:nvSpPr>
        <p:spPr>
          <a:xfrm>
            <a:off x="1730000" y="2090067"/>
            <a:ext cx="93852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47" name="Google Shape;47;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507989"/>
            <a:ext cx="1383765" cy="1355016"/>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53" name="Google Shape;53;p5"/>
          <p:cNvSpPr txBox="1">
            <a:spLocks noGrp="1"/>
          </p:cNvSpPr>
          <p:nvPr>
            <p:ph type="body" idx="1"/>
          </p:nvPr>
        </p:nvSpPr>
        <p:spPr>
          <a:xfrm>
            <a:off x="1730000" y="2090067"/>
            <a:ext cx="45375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54" name="Google Shape;54;p5"/>
          <p:cNvSpPr txBox="1">
            <a:spLocks noGrp="1"/>
          </p:cNvSpPr>
          <p:nvPr>
            <p:ph type="body" idx="2"/>
          </p:nvPr>
        </p:nvSpPr>
        <p:spPr>
          <a:xfrm>
            <a:off x="6577628" y="2090067"/>
            <a:ext cx="45375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55" name="Google Shape;55;p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507989"/>
            <a:ext cx="1383765" cy="1355016"/>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61" name="Google Shape;61;p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507989"/>
            <a:ext cx="1383765" cy="1355016"/>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730000" y="525000"/>
            <a:ext cx="5065200" cy="19908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67" name="Google Shape;67;p7"/>
          <p:cNvSpPr txBox="1">
            <a:spLocks noGrp="1"/>
          </p:cNvSpPr>
          <p:nvPr>
            <p:ph type="body" idx="1"/>
          </p:nvPr>
        </p:nvSpPr>
        <p:spPr>
          <a:xfrm>
            <a:off x="1730000" y="2630067"/>
            <a:ext cx="5065200" cy="32211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68" name="Google Shape;68;p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5875053" y="0"/>
            <a:ext cx="6316642" cy="6857829"/>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1098467" y="1155700"/>
            <a:ext cx="6116100" cy="4694700"/>
          </a:xfrm>
          <a:prstGeom prst="rect">
            <a:avLst/>
          </a:prstGeom>
        </p:spPr>
        <p:txBody>
          <a:bodyPr spcFirstLastPara="1" wrap="square" lIns="121900" tIns="121900" rIns="121900" bIns="121900" anchor="ctr"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90" name="Google Shape;90;p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507989"/>
            <a:ext cx="1383765" cy="1355016"/>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730000" y="2211100"/>
            <a:ext cx="4048500" cy="23355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96" name="Google Shape;96;p9"/>
          <p:cNvSpPr txBox="1">
            <a:spLocks noGrp="1"/>
          </p:cNvSpPr>
          <p:nvPr>
            <p:ph type="subTitle" idx="1"/>
          </p:nvPr>
        </p:nvSpPr>
        <p:spPr>
          <a:xfrm>
            <a:off x="1730000" y="4717333"/>
            <a:ext cx="4048500" cy="6747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a:endParaRPr/>
          </a:p>
        </p:txBody>
      </p:sp>
      <p:sp>
        <p:nvSpPr>
          <p:cNvPr id="97" name="Google Shape;97;p9"/>
          <p:cNvSpPr txBox="1">
            <a:spLocks noGrp="1"/>
          </p:cNvSpPr>
          <p:nvPr>
            <p:ph type="body" idx="2"/>
          </p:nvPr>
        </p:nvSpPr>
        <p:spPr>
          <a:xfrm>
            <a:off x="6197600" y="2262133"/>
            <a:ext cx="4902300" cy="31299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98" name="Google Shape;98;p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5504636"/>
            <a:ext cx="931877" cy="912853"/>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1083633" y="5740500"/>
            <a:ext cx="9248100" cy="6984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1700"/>
              <a:buNone/>
              <a:defRPr/>
            </a:lvl1pPr>
          </a:lstStyle>
          <a:p>
            <a:endParaRPr/>
          </a:p>
        </p:txBody>
      </p:sp>
      <p:sp>
        <p:nvSpPr>
          <p:cNvPr id="104" name="Google Shape;104;p1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1pPr>
            <a:lvl2pPr lvl="1">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2pPr>
            <a:lvl3pPr lvl="2">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3pPr>
            <a:lvl4pPr lvl="3">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4pPr>
            <a:lvl5pPr lvl="4">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5pPr>
            <a:lvl6pPr lvl="5">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6pPr>
            <a:lvl7pPr lvl="6">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7pPr>
            <a:lvl8pPr lvl="7">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8pPr>
            <a:lvl9pPr lvl="8">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36550">
              <a:lnSpc>
                <a:spcPct val="115000"/>
              </a:lnSpc>
              <a:spcBef>
                <a:spcPts val="0"/>
              </a:spcBef>
              <a:spcAft>
                <a:spcPts val="0"/>
              </a:spcAft>
              <a:buClr>
                <a:schemeClr val="lt1"/>
              </a:buClr>
              <a:buSzPts val="1700"/>
              <a:buFont typeface="Lato"/>
              <a:buChar char="●"/>
              <a:defRPr sz="1700">
                <a:solidFill>
                  <a:schemeClr val="lt1"/>
                </a:solidFill>
                <a:latin typeface="Lato"/>
                <a:ea typeface="Lato"/>
                <a:cs typeface="Lato"/>
                <a:sym typeface="Lato"/>
              </a:defRPr>
            </a:lvl1pPr>
            <a:lvl2pPr marL="914400" lvl="1"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2pPr>
            <a:lvl3pPr marL="1371600" lvl="2"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3pPr>
            <a:lvl4pPr marL="1828800" lvl="3"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4pPr>
            <a:lvl5pPr marL="2286000" lvl="4"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5pPr>
            <a:lvl6pPr marL="2743200" lvl="5"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6pPr>
            <a:lvl7pPr marL="3200400" lvl="6"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7pPr>
            <a:lvl8pPr marL="3657600" lvl="7"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8pPr>
            <a:lvl9pPr marL="4114800" lvl="8"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lt1"/>
                </a:solidFill>
                <a:latin typeface="Lato"/>
                <a:ea typeface="Lato"/>
                <a:cs typeface="Lato"/>
                <a:sym typeface="Lato"/>
              </a:defRPr>
            </a:lvl1pPr>
            <a:lvl2pPr lvl="1" algn="r">
              <a:buNone/>
              <a:defRPr sz="1300">
                <a:solidFill>
                  <a:schemeClr val="lt1"/>
                </a:solidFill>
                <a:latin typeface="Lato"/>
                <a:ea typeface="Lato"/>
                <a:cs typeface="Lato"/>
                <a:sym typeface="Lato"/>
              </a:defRPr>
            </a:lvl2pPr>
            <a:lvl3pPr lvl="2" algn="r">
              <a:buNone/>
              <a:defRPr sz="1300">
                <a:solidFill>
                  <a:schemeClr val="lt1"/>
                </a:solidFill>
                <a:latin typeface="Lato"/>
                <a:ea typeface="Lato"/>
                <a:cs typeface="Lato"/>
                <a:sym typeface="Lato"/>
              </a:defRPr>
            </a:lvl3pPr>
            <a:lvl4pPr lvl="3" algn="r">
              <a:buNone/>
              <a:defRPr sz="1300">
                <a:solidFill>
                  <a:schemeClr val="lt1"/>
                </a:solidFill>
                <a:latin typeface="Lato"/>
                <a:ea typeface="Lato"/>
                <a:cs typeface="Lato"/>
                <a:sym typeface="Lato"/>
              </a:defRPr>
            </a:lvl4pPr>
            <a:lvl5pPr lvl="4" algn="r">
              <a:buNone/>
              <a:defRPr sz="1300">
                <a:solidFill>
                  <a:schemeClr val="lt1"/>
                </a:solidFill>
                <a:latin typeface="Lato"/>
                <a:ea typeface="Lato"/>
                <a:cs typeface="Lato"/>
                <a:sym typeface="Lato"/>
              </a:defRPr>
            </a:lvl5pPr>
            <a:lvl6pPr lvl="5" algn="r">
              <a:buNone/>
              <a:defRPr sz="1300">
                <a:solidFill>
                  <a:schemeClr val="lt1"/>
                </a:solidFill>
                <a:latin typeface="Lato"/>
                <a:ea typeface="Lato"/>
                <a:cs typeface="Lato"/>
                <a:sym typeface="Lato"/>
              </a:defRPr>
            </a:lvl6pPr>
            <a:lvl7pPr lvl="6" algn="r">
              <a:buNone/>
              <a:defRPr sz="1300">
                <a:solidFill>
                  <a:schemeClr val="lt1"/>
                </a:solidFill>
                <a:latin typeface="Lato"/>
                <a:ea typeface="Lato"/>
                <a:cs typeface="Lato"/>
                <a:sym typeface="Lato"/>
              </a:defRPr>
            </a:lvl7pPr>
            <a:lvl8pPr lvl="7" algn="r">
              <a:buNone/>
              <a:defRPr sz="1300">
                <a:solidFill>
                  <a:schemeClr val="lt1"/>
                </a:solidFill>
                <a:latin typeface="Lato"/>
                <a:ea typeface="Lato"/>
                <a:cs typeface="Lato"/>
                <a:sym typeface="Lato"/>
              </a:defRPr>
            </a:lvl8pPr>
            <a:lvl9pPr lvl="8" algn="r">
              <a:buNone/>
              <a:defRPr sz="13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ctrTitle"/>
          </p:nvPr>
        </p:nvSpPr>
        <p:spPr>
          <a:xfrm>
            <a:off x="4716200" y="2104533"/>
            <a:ext cx="6690000" cy="21051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AOOP-A-P</a:t>
            </a:r>
            <a:endParaRPr/>
          </a:p>
        </p:txBody>
      </p:sp>
      <p:sp>
        <p:nvSpPr>
          <p:cNvPr id="141" name="Google Shape;141;p14"/>
          <p:cNvSpPr txBox="1">
            <a:spLocks noGrp="1"/>
          </p:cNvSpPr>
          <p:nvPr>
            <p:ph type="subTitle" idx="1"/>
          </p:nvPr>
        </p:nvSpPr>
        <p:spPr>
          <a:xfrm>
            <a:off x="6778600" y="5233233"/>
            <a:ext cx="4627500" cy="6747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By: Arturo Olmos, Jaehyeon Park</a:t>
            </a:r>
            <a:endParaRPr/>
          </a:p>
          <a:p>
            <a:pPr marL="0" lvl="0" indent="0" algn="ctr" rtl="0">
              <a:lnSpc>
                <a:spcPct val="90000"/>
              </a:lnSpc>
              <a:spcBef>
                <a:spcPts val="0"/>
              </a:spcBef>
              <a:spcAft>
                <a:spcPts val="0"/>
              </a:spcAft>
              <a:buClr>
                <a:schemeClr val="dk1"/>
              </a:buClr>
              <a:buSzPts val="2400"/>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UML State Diagram (Pay Someone)</a:t>
            </a:r>
            <a:endParaRPr/>
          </a:p>
        </p:txBody>
      </p:sp>
      <p:pic>
        <p:nvPicPr>
          <p:cNvPr id="195" name="Google Shape;195;p23"/>
          <p:cNvPicPr preferRelativeResize="0"/>
          <p:nvPr/>
        </p:nvPicPr>
        <p:blipFill rotWithShape="1">
          <a:blip r:embed="rId3">
            <a:alphaModFix/>
          </a:blip>
          <a:srcRect l="25115" t="14791" r="9682" b="6238"/>
          <a:stretch/>
        </p:blipFill>
        <p:spPr>
          <a:xfrm>
            <a:off x="2475663" y="1393425"/>
            <a:ext cx="7240675" cy="49329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Javadoc</a:t>
            </a:r>
            <a:endParaRPr/>
          </a:p>
        </p:txBody>
      </p:sp>
      <p:sp>
        <p:nvSpPr>
          <p:cNvPr id="201" name="Google Shape;201;p2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0"/>
              </a:spcBef>
              <a:spcAft>
                <a:spcPts val="0"/>
              </a:spcAft>
              <a:buNone/>
            </a:pPr>
            <a:endParaRPr/>
          </a:p>
        </p:txBody>
      </p:sp>
      <p:pic>
        <p:nvPicPr>
          <p:cNvPr id="202" name="Google Shape;202;p24"/>
          <p:cNvPicPr preferRelativeResize="0"/>
          <p:nvPr/>
        </p:nvPicPr>
        <p:blipFill rotWithShape="1">
          <a:blip r:embed="rId3">
            <a:alphaModFix/>
          </a:blip>
          <a:srcRect t="13729" b="5507"/>
          <a:stretch/>
        </p:blipFill>
        <p:spPr>
          <a:xfrm>
            <a:off x="0" y="1319450"/>
            <a:ext cx="12192000" cy="55385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a:t>Javadoc(cont.)</a:t>
            </a:r>
            <a:endParaRPr/>
          </a:p>
        </p:txBody>
      </p:sp>
      <p:sp>
        <p:nvSpPr>
          <p:cNvPr id="208" name="Google Shape;208;p25"/>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09" name="Google Shape;209;p25"/>
          <p:cNvPicPr preferRelativeResize="0"/>
          <p:nvPr/>
        </p:nvPicPr>
        <p:blipFill rotWithShape="1">
          <a:blip r:embed="rId3">
            <a:alphaModFix/>
          </a:blip>
          <a:srcRect t="14299" b="5501"/>
          <a:stretch/>
        </p:blipFill>
        <p:spPr>
          <a:xfrm>
            <a:off x="0" y="1357850"/>
            <a:ext cx="12192000" cy="55001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15" name="Google Shape;215;p2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16" name="Google Shape;216;p26"/>
          <p:cNvPicPr preferRelativeResize="0"/>
          <p:nvPr/>
        </p:nvPicPr>
        <p:blipFill rotWithShape="1">
          <a:blip r:embed="rId3">
            <a:alphaModFix/>
          </a:blip>
          <a:srcRect t="14339" b="5461"/>
          <a:stretch/>
        </p:blipFill>
        <p:spPr>
          <a:xfrm>
            <a:off x="0" y="1357850"/>
            <a:ext cx="12192000" cy="55001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22" name="Google Shape;222;p27"/>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23" name="Google Shape;223;p27"/>
          <p:cNvPicPr preferRelativeResize="0"/>
          <p:nvPr/>
        </p:nvPicPr>
        <p:blipFill rotWithShape="1">
          <a:blip r:embed="rId3">
            <a:alphaModFix/>
          </a:blip>
          <a:srcRect t="14299" r="1312" b="5501"/>
          <a:stretch/>
        </p:blipFill>
        <p:spPr>
          <a:xfrm>
            <a:off x="0" y="1357850"/>
            <a:ext cx="12192000" cy="55001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29" name="Google Shape;229;p28"/>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30" name="Google Shape;230;p28"/>
          <p:cNvPicPr preferRelativeResize="0"/>
          <p:nvPr/>
        </p:nvPicPr>
        <p:blipFill rotWithShape="1">
          <a:blip r:embed="rId3">
            <a:alphaModFix/>
          </a:blip>
          <a:srcRect t="14054" b="5494"/>
          <a:stretch/>
        </p:blipFill>
        <p:spPr>
          <a:xfrm>
            <a:off x="0" y="1340675"/>
            <a:ext cx="12192000" cy="55173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36" name="Google Shape;236;p2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37" name="Google Shape;237;p29"/>
          <p:cNvPicPr preferRelativeResize="0"/>
          <p:nvPr/>
        </p:nvPicPr>
        <p:blipFill rotWithShape="1">
          <a:blip r:embed="rId3">
            <a:alphaModFix/>
          </a:blip>
          <a:srcRect t="14299" r="1729" b="5501"/>
          <a:stretch/>
        </p:blipFill>
        <p:spPr>
          <a:xfrm>
            <a:off x="0" y="1357850"/>
            <a:ext cx="12192000" cy="55001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en-US"/>
              <a:t>Javadoc(cont.)</a:t>
            </a:r>
            <a:endParaRPr/>
          </a:p>
        </p:txBody>
      </p:sp>
      <p:sp>
        <p:nvSpPr>
          <p:cNvPr id="243" name="Google Shape;243;p3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44" name="Google Shape;244;p30"/>
          <p:cNvPicPr preferRelativeResize="0"/>
          <p:nvPr/>
        </p:nvPicPr>
        <p:blipFill rotWithShape="1">
          <a:blip r:embed="rId3">
            <a:alphaModFix/>
          </a:blip>
          <a:srcRect t="14302" r="1729" b="5748"/>
          <a:stretch/>
        </p:blipFill>
        <p:spPr>
          <a:xfrm>
            <a:off x="0" y="1375025"/>
            <a:ext cx="12192000" cy="54829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Reflections</a:t>
            </a:r>
            <a:endParaRPr/>
          </a:p>
        </p:txBody>
      </p:sp>
      <p:sp>
        <p:nvSpPr>
          <p:cNvPr id="250" name="Google Shape;250;p31"/>
          <p:cNvSpPr txBox="1">
            <a:spLocks noGrp="1"/>
          </p:cNvSpPr>
          <p:nvPr>
            <p:ph type="body" idx="1"/>
          </p:nvPr>
        </p:nvSpPr>
        <p:spPr>
          <a:xfrm>
            <a:off x="838200" y="1581975"/>
            <a:ext cx="10515600" cy="4917900"/>
          </a:xfrm>
          <a:prstGeom prst="rect">
            <a:avLst/>
          </a:prstGeom>
          <a:noFill/>
          <a:ln>
            <a:noFill/>
          </a:ln>
        </p:spPr>
        <p:txBody>
          <a:bodyPr spcFirstLastPara="1" wrap="square" lIns="91425" tIns="45700" rIns="91425" bIns="45700" anchor="t" anchorCtr="0">
            <a:normAutofit fontScale="92500" lnSpcReduction="10000"/>
          </a:bodyPr>
          <a:lstStyle/>
          <a:p>
            <a:pPr marL="228600" lvl="0" indent="-175260" algn="l" rtl="0">
              <a:lnSpc>
                <a:spcPct val="100000"/>
              </a:lnSpc>
              <a:spcBef>
                <a:spcPts val="0"/>
              </a:spcBef>
              <a:spcAft>
                <a:spcPts val="0"/>
              </a:spcAft>
              <a:buClr>
                <a:schemeClr val="dk1"/>
              </a:buClr>
              <a:buSzPct val="164705"/>
              <a:buChar char="●"/>
            </a:pPr>
            <a:r>
              <a:rPr lang="en-US"/>
              <a:t>Did these assignments challenge you? </a:t>
            </a:r>
            <a:endParaRPr/>
          </a:p>
          <a:p>
            <a:pPr marL="685800" lvl="1" indent="-238759" algn="l" rtl="0">
              <a:lnSpc>
                <a:spcPct val="100000"/>
              </a:lnSpc>
              <a:spcBef>
                <a:spcPts val="0"/>
              </a:spcBef>
              <a:spcAft>
                <a:spcPts val="0"/>
              </a:spcAft>
              <a:buClr>
                <a:schemeClr val="dk1"/>
              </a:buClr>
              <a:buSzPct val="186666"/>
              <a:buChar char="○"/>
            </a:pPr>
            <a:r>
              <a:rPr lang="en-US" b="1"/>
              <a:t>I think that yes we were challenged, we would say that implementing new concepts was probably the biggest challenge, such as trying to properly describe relationships between classes in the UML class diagram.</a:t>
            </a:r>
            <a:endParaRPr b="1"/>
          </a:p>
          <a:p>
            <a:pPr marL="228600" lvl="0" indent="-175260" algn="l" rtl="0">
              <a:lnSpc>
                <a:spcPct val="100000"/>
              </a:lnSpc>
              <a:spcBef>
                <a:spcPts val="1000"/>
              </a:spcBef>
              <a:spcAft>
                <a:spcPts val="0"/>
              </a:spcAft>
              <a:buClr>
                <a:schemeClr val="dk1"/>
              </a:buClr>
              <a:buSzPct val="164705"/>
              <a:buChar char="●"/>
            </a:pPr>
            <a:r>
              <a:rPr lang="en-US"/>
              <a:t>What was the easiest/hardest parts of these assignments?</a:t>
            </a:r>
            <a:endParaRPr/>
          </a:p>
          <a:p>
            <a:pPr marL="685800" lvl="1" indent="-238759" algn="l" rtl="0">
              <a:lnSpc>
                <a:spcPct val="100000"/>
              </a:lnSpc>
              <a:spcBef>
                <a:spcPts val="1000"/>
              </a:spcBef>
              <a:spcAft>
                <a:spcPts val="0"/>
              </a:spcAft>
              <a:buClr>
                <a:schemeClr val="dk1"/>
              </a:buClr>
              <a:buSzPct val="186666"/>
              <a:buChar char="○"/>
            </a:pPr>
            <a:r>
              <a:rPr lang="en-US" b="1"/>
              <a:t>I would say the easiest part of this assignment was the coding part. And the hardest was testing the code and making sure the everything worked well, since no matter how much testing we did at the end we still managed to find a small bug.</a:t>
            </a:r>
            <a:endParaRPr b="1"/>
          </a:p>
          <a:p>
            <a:pPr marL="228600" lvl="0" indent="-175260" algn="l" rtl="0">
              <a:lnSpc>
                <a:spcPct val="100000"/>
              </a:lnSpc>
              <a:spcBef>
                <a:spcPts val="1000"/>
              </a:spcBef>
              <a:spcAft>
                <a:spcPts val="0"/>
              </a:spcAft>
              <a:buClr>
                <a:schemeClr val="dk1"/>
              </a:buClr>
              <a:buSzPct val="164705"/>
              <a:buChar char="●"/>
            </a:pPr>
            <a:r>
              <a:rPr lang="en-US"/>
              <a:t>What did we learn with this assignments?</a:t>
            </a:r>
            <a:endParaRPr/>
          </a:p>
          <a:p>
            <a:pPr marL="685800" lvl="1" indent="-238759" algn="l" rtl="0">
              <a:lnSpc>
                <a:spcPct val="100000"/>
              </a:lnSpc>
              <a:spcBef>
                <a:spcPts val="1000"/>
              </a:spcBef>
              <a:spcAft>
                <a:spcPts val="0"/>
              </a:spcAft>
              <a:buClr>
                <a:schemeClr val="dk1"/>
              </a:buClr>
              <a:buSzPct val="186666"/>
              <a:buChar char="○"/>
            </a:pPr>
            <a:r>
              <a:rPr lang="en-US" b="1"/>
              <a:t>I would say that we learned how to implement OOP concepts into actual code.</a:t>
            </a:r>
            <a:endParaRPr b="1"/>
          </a:p>
          <a:p>
            <a:pPr marL="228600" lvl="0" indent="-175260" algn="l" rtl="0">
              <a:lnSpc>
                <a:spcPct val="100000"/>
              </a:lnSpc>
              <a:spcBef>
                <a:spcPts val="1000"/>
              </a:spcBef>
              <a:spcAft>
                <a:spcPts val="0"/>
              </a:spcAft>
              <a:buClr>
                <a:schemeClr val="dk1"/>
              </a:buClr>
              <a:buSzPct val="164705"/>
              <a:buChar char="●"/>
            </a:pPr>
            <a:r>
              <a:rPr lang="en-US"/>
              <a:t>How did we grow as a student?</a:t>
            </a:r>
            <a:endParaRPr/>
          </a:p>
          <a:p>
            <a:pPr marL="685800" lvl="1" indent="-238759" algn="l" rtl="0">
              <a:lnSpc>
                <a:spcPct val="100000"/>
              </a:lnSpc>
              <a:spcBef>
                <a:spcPts val="1000"/>
              </a:spcBef>
              <a:spcAft>
                <a:spcPts val="0"/>
              </a:spcAft>
              <a:buClr>
                <a:schemeClr val="dk1"/>
              </a:buClr>
              <a:buSzPct val="186666"/>
              <a:buChar char="○"/>
            </a:pPr>
            <a:r>
              <a:rPr lang="en-US" b="1"/>
              <a:t>We grew as students since we learned how to work on a bigger assignment and also how to work with others.</a:t>
            </a:r>
            <a:endParaRPr b="1"/>
          </a:p>
          <a:p>
            <a:pPr marL="228600" lvl="0" indent="-175260" algn="l" rtl="0">
              <a:lnSpc>
                <a:spcPct val="100000"/>
              </a:lnSpc>
              <a:spcBef>
                <a:spcPts val="1000"/>
              </a:spcBef>
              <a:spcAft>
                <a:spcPts val="0"/>
              </a:spcAft>
              <a:buClr>
                <a:schemeClr val="dk1"/>
              </a:buClr>
              <a:buSzPct val="164705"/>
              <a:buChar char="●"/>
            </a:pPr>
            <a:r>
              <a:rPr lang="en-US"/>
              <a:t>How did we break up the problem to complete this task?</a:t>
            </a:r>
            <a:endParaRPr/>
          </a:p>
          <a:p>
            <a:pPr marL="685800" lvl="1" indent="-238759" algn="l" rtl="0">
              <a:lnSpc>
                <a:spcPct val="100000"/>
              </a:lnSpc>
              <a:spcBef>
                <a:spcPts val="1000"/>
              </a:spcBef>
              <a:spcAft>
                <a:spcPts val="0"/>
              </a:spcAft>
              <a:buClr>
                <a:schemeClr val="dk1"/>
              </a:buClr>
              <a:buSzPct val="186666"/>
              <a:buChar char="○"/>
            </a:pPr>
            <a:r>
              <a:rPr lang="en-US" b="1"/>
              <a:t>Through the discussion, Arturo got most of coding part and Jay got the documentation parts. Then we helped and supported each other's work.</a:t>
            </a:r>
            <a:endParaRPr b="1"/>
          </a:p>
          <a:p>
            <a:pPr marL="228600" lvl="0" indent="-175260" algn="l" rtl="0">
              <a:lnSpc>
                <a:spcPct val="100000"/>
              </a:lnSpc>
              <a:spcBef>
                <a:spcPts val="1000"/>
              </a:spcBef>
              <a:spcAft>
                <a:spcPts val="0"/>
              </a:spcAft>
              <a:buClr>
                <a:schemeClr val="dk1"/>
              </a:buClr>
              <a:buSzPct val="164705"/>
              <a:buChar char="●"/>
            </a:pPr>
            <a:r>
              <a:rPr lang="en-US"/>
              <a:t>How did you all grow in this course?</a:t>
            </a:r>
            <a:endParaRPr/>
          </a:p>
          <a:p>
            <a:pPr marL="685800" lvl="1" indent="-238759" algn="l" rtl="0">
              <a:lnSpc>
                <a:spcPct val="100000"/>
              </a:lnSpc>
              <a:spcBef>
                <a:spcPts val="1000"/>
              </a:spcBef>
              <a:spcAft>
                <a:spcPts val="0"/>
              </a:spcAft>
              <a:buClr>
                <a:schemeClr val="dk1"/>
              </a:buClr>
              <a:buSzPct val="186666"/>
              <a:buChar char="○"/>
            </a:pPr>
            <a:r>
              <a:rPr lang="en-US" b="1"/>
              <a:t>We got a better understanding about object oriented programming and an experience implementing a program that requires using all the knowledge.</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2"/>
          <p:cNvSpPr txBox="1">
            <a:spLocks noGrp="1"/>
          </p:cNvSpPr>
          <p:nvPr>
            <p:ph type="title"/>
          </p:nvPr>
        </p:nvSpPr>
        <p:spPr>
          <a:xfrm>
            <a:off x="894600" y="444100"/>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References (If applicable):</a:t>
            </a:r>
            <a:endParaRPr/>
          </a:p>
        </p:txBody>
      </p:sp>
      <p:sp>
        <p:nvSpPr>
          <p:cNvPr id="256" name="Google Shape;256;p3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1600"/>
              </a:spcAft>
              <a:buClr>
                <a:schemeClr val="dk1"/>
              </a:buClr>
              <a:buSzPts val="2800"/>
              <a:buChar char="●"/>
            </a:pPr>
            <a:r>
              <a:rPr lang="en-US"/>
              <a:t>https://www.tutorialspoint.com/design_pattern/iterator_pattern.htm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How did I use Object-Oriented Programming?</a:t>
            </a:r>
            <a:endParaRPr/>
          </a:p>
        </p:txBody>
      </p:sp>
      <p:sp>
        <p:nvSpPr>
          <p:cNvPr id="147" name="Google Shape;147;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228600" lvl="0" indent="-215900" algn="l" rtl="0">
              <a:lnSpc>
                <a:spcPct val="100000"/>
              </a:lnSpc>
              <a:spcBef>
                <a:spcPts val="500"/>
              </a:spcBef>
              <a:spcAft>
                <a:spcPts val="0"/>
              </a:spcAft>
              <a:buSzPts val="1600"/>
              <a:buFont typeface="Calibri"/>
              <a:buChar char="●"/>
            </a:pPr>
            <a:r>
              <a:rPr lang="en-US" sz="1600"/>
              <a:t>Abstraction</a:t>
            </a:r>
            <a:endParaRPr sz="1600"/>
          </a:p>
          <a:p>
            <a:pPr marL="685800" lvl="1" indent="-215900" algn="l" rtl="0">
              <a:lnSpc>
                <a:spcPct val="100000"/>
              </a:lnSpc>
              <a:spcBef>
                <a:spcPts val="1600"/>
              </a:spcBef>
              <a:spcAft>
                <a:spcPts val="0"/>
              </a:spcAft>
              <a:buSzPts val="1600"/>
              <a:buChar char="○"/>
            </a:pPr>
            <a:r>
              <a:rPr lang="en-US" sz="1600" b="1"/>
              <a:t>We used abstract classes and interfaces. Abstract classes helped define a structure for those classes that were inherited, for example, our abstract class Account contained fields and methods that every account should have. We also used interfaces which helped in providing abstraction by hiding away the functionality of our code in classes that implement our interfaces.</a:t>
            </a:r>
            <a:endParaRPr sz="1600" b="1"/>
          </a:p>
          <a:p>
            <a:pPr marL="228600" lvl="0" indent="-215900" algn="l" rtl="0">
              <a:lnSpc>
                <a:spcPct val="100000"/>
              </a:lnSpc>
              <a:spcBef>
                <a:spcPts val="500"/>
              </a:spcBef>
              <a:spcAft>
                <a:spcPts val="0"/>
              </a:spcAft>
              <a:buSzPts val="1600"/>
              <a:buFont typeface="Calibri"/>
              <a:buChar char="●"/>
            </a:pPr>
            <a:r>
              <a:rPr lang="en-US" sz="1600"/>
              <a:t>Encapsulation</a:t>
            </a:r>
            <a:endParaRPr sz="1600"/>
          </a:p>
          <a:p>
            <a:pPr marL="685800" lvl="1" indent="-215900" algn="l" rtl="0">
              <a:lnSpc>
                <a:spcPct val="100000"/>
              </a:lnSpc>
              <a:spcBef>
                <a:spcPts val="1600"/>
              </a:spcBef>
              <a:spcAft>
                <a:spcPts val="0"/>
              </a:spcAft>
              <a:buSzPts val="1600"/>
              <a:buChar char="○"/>
            </a:pPr>
            <a:r>
              <a:rPr lang="en-US" sz="1600" b="1"/>
              <a:t>We used encapsulation for our Customer object with many fields that should not be accessed directly. We made the fields private and created the setters and getters method that gives us access for modifying the variables. Therefore, the private variables could be stored safely and prevent direct modification.</a:t>
            </a:r>
            <a:endParaRPr sz="1600" b="1"/>
          </a:p>
          <a:p>
            <a:pPr marL="228600" lvl="0" indent="-215900" algn="l" rtl="0">
              <a:lnSpc>
                <a:spcPct val="100000"/>
              </a:lnSpc>
              <a:spcBef>
                <a:spcPts val="500"/>
              </a:spcBef>
              <a:spcAft>
                <a:spcPts val="0"/>
              </a:spcAft>
              <a:buSzPts val="1600"/>
              <a:buFont typeface="Calibri"/>
              <a:buChar char="●"/>
            </a:pPr>
            <a:r>
              <a:rPr lang="en-US" sz="1600"/>
              <a:t>Polymorphism</a:t>
            </a:r>
            <a:endParaRPr sz="1600"/>
          </a:p>
          <a:p>
            <a:pPr marL="685800" lvl="1" indent="-215900" algn="l" rtl="0">
              <a:lnSpc>
                <a:spcPct val="100000"/>
              </a:lnSpc>
              <a:spcBef>
                <a:spcPts val="1600"/>
              </a:spcBef>
              <a:spcAft>
                <a:spcPts val="0"/>
              </a:spcAft>
              <a:buSzPts val="1600"/>
              <a:buChar char="○"/>
            </a:pPr>
            <a:r>
              <a:rPr lang="en-US" sz="1600" b="1"/>
              <a:t>Polymorphism was used to overload methods to get more parameters and to override methods to access abstract classes' methods.</a:t>
            </a:r>
            <a:endParaRPr sz="1600" b="1"/>
          </a:p>
          <a:p>
            <a:pPr marL="228600" lvl="0" indent="-215900" algn="l" rtl="0">
              <a:lnSpc>
                <a:spcPct val="100000"/>
              </a:lnSpc>
              <a:spcBef>
                <a:spcPts val="500"/>
              </a:spcBef>
              <a:spcAft>
                <a:spcPts val="0"/>
              </a:spcAft>
              <a:buSzPts val="1600"/>
              <a:buFont typeface="Calibri"/>
              <a:buChar char="●"/>
            </a:pPr>
            <a:r>
              <a:rPr lang="en-US" sz="1600"/>
              <a:t>Inheritance</a:t>
            </a:r>
            <a:endParaRPr sz="1600"/>
          </a:p>
          <a:p>
            <a:pPr marL="685800" lvl="1" indent="-215900" algn="l" rtl="0">
              <a:lnSpc>
                <a:spcPct val="100000"/>
              </a:lnSpc>
              <a:spcBef>
                <a:spcPts val="1600"/>
              </a:spcBef>
              <a:spcAft>
                <a:spcPts val="0"/>
              </a:spcAft>
              <a:buSzPts val="1600"/>
              <a:buChar char="○"/>
            </a:pPr>
            <a:r>
              <a:rPr lang="en-US" sz="1600" b="1"/>
              <a:t>We also used inheritance since we had abstract classes already defined. We inherited front them instead of rewriting redundant code.</a:t>
            </a:r>
            <a:endParaRPr sz="16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Calibri"/>
              <a:buNone/>
            </a:pPr>
            <a:r>
              <a:rPr lang="en-US"/>
              <a:t>How did I use Object-Oriented Programming?cont.</a:t>
            </a:r>
            <a:endParaRPr/>
          </a:p>
        </p:txBody>
      </p:sp>
      <p:sp>
        <p:nvSpPr>
          <p:cNvPr id="153" name="Google Shape;153;p1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fontScale="85000" lnSpcReduction="20000"/>
          </a:bodyPr>
          <a:lstStyle/>
          <a:p>
            <a:pPr marL="228600" lvl="0" indent="-161290" algn="l" rtl="0">
              <a:lnSpc>
                <a:spcPct val="100000"/>
              </a:lnSpc>
              <a:spcBef>
                <a:spcPts val="1000"/>
              </a:spcBef>
              <a:spcAft>
                <a:spcPts val="0"/>
              </a:spcAft>
              <a:buSzPct val="100000"/>
              <a:buChar char="●"/>
            </a:pPr>
            <a:r>
              <a:rPr lang="en-US" sz="1800"/>
              <a:t>How did I create objects?</a:t>
            </a:r>
            <a:endParaRPr sz="1800"/>
          </a:p>
          <a:p>
            <a:pPr marL="685800" lvl="1" indent="-211455" algn="l" rtl="0">
              <a:lnSpc>
                <a:spcPct val="100000"/>
              </a:lnSpc>
              <a:spcBef>
                <a:spcPts val="1600"/>
              </a:spcBef>
              <a:spcAft>
                <a:spcPts val="0"/>
              </a:spcAft>
              <a:buSzPct val="100000"/>
              <a:buChar char="○"/>
            </a:pPr>
            <a:r>
              <a:rPr lang="en-US" sz="1800" b="1"/>
              <a:t>We created objects by reading from files that were provided to us and stored the data within those files accordingly.</a:t>
            </a:r>
            <a:endParaRPr sz="1800" b="1"/>
          </a:p>
          <a:p>
            <a:pPr marL="685800" lvl="1" indent="-211455" algn="l" rtl="0">
              <a:lnSpc>
                <a:spcPct val="100000"/>
              </a:lnSpc>
              <a:spcBef>
                <a:spcPts val="1600"/>
              </a:spcBef>
              <a:spcAft>
                <a:spcPts val="0"/>
              </a:spcAft>
              <a:buSzPct val="100000"/>
              <a:buChar char="○"/>
            </a:pPr>
            <a:r>
              <a:rPr lang="en-US" sz="1800" b="1"/>
              <a:t>We also created objects based on need, such as a menu object to display something to the user.</a:t>
            </a:r>
            <a:endParaRPr sz="1800" b="1"/>
          </a:p>
          <a:p>
            <a:pPr marL="228600" lvl="0" indent="-161290" algn="l" rtl="0">
              <a:lnSpc>
                <a:spcPct val="100000"/>
              </a:lnSpc>
              <a:spcBef>
                <a:spcPts val="1600"/>
              </a:spcBef>
              <a:spcAft>
                <a:spcPts val="0"/>
              </a:spcAft>
              <a:buSzPct val="100000"/>
              <a:buChar char="●"/>
            </a:pPr>
            <a:r>
              <a:rPr lang="en-US" sz="1800"/>
              <a:t>How did I store objects?</a:t>
            </a:r>
            <a:endParaRPr sz="1800"/>
          </a:p>
          <a:p>
            <a:pPr marL="685800" lvl="1" indent="-211455" algn="l" rtl="0">
              <a:lnSpc>
                <a:spcPct val="100000"/>
              </a:lnSpc>
              <a:spcBef>
                <a:spcPts val="1600"/>
              </a:spcBef>
              <a:spcAft>
                <a:spcPts val="0"/>
              </a:spcAft>
              <a:buSzPct val="100000"/>
              <a:buChar char="○"/>
            </a:pPr>
            <a:r>
              <a:rPr lang="en-US" sz="1800" b="1"/>
              <a:t>we stored objects by putting them in a HashMap.</a:t>
            </a:r>
            <a:endParaRPr sz="1800" b="1"/>
          </a:p>
          <a:p>
            <a:pPr marL="228600" lvl="0" indent="-161290" algn="l" rtl="0">
              <a:lnSpc>
                <a:spcPct val="100000"/>
              </a:lnSpc>
              <a:spcBef>
                <a:spcPts val="1600"/>
              </a:spcBef>
              <a:spcAft>
                <a:spcPts val="0"/>
              </a:spcAft>
              <a:buSzPct val="100000"/>
              <a:buChar char="●"/>
            </a:pPr>
            <a:r>
              <a:rPr lang="en-US" sz="1800"/>
              <a:t>How did objects interact with each other?</a:t>
            </a:r>
            <a:endParaRPr sz="1800"/>
          </a:p>
          <a:p>
            <a:pPr marL="685800" lvl="1" indent="-211455" algn="l" rtl="0">
              <a:lnSpc>
                <a:spcPct val="100000"/>
              </a:lnSpc>
              <a:spcBef>
                <a:spcPts val="1600"/>
              </a:spcBef>
              <a:spcAft>
                <a:spcPts val="0"/>
              </a:spcAft>
              <a:buSzPct val="100000"/>
              <a:buChar char="○"/>
            </a:pPr>
            <a:r>
              <a:rPr lang="en-US" sz="1800" b="1"/>
              <a:t>In our case we had Object used for storing data. These objects are used to access data and to update them based on actions from a user. We also had objects that helped handle tasks, such as handling a transaction. Lastly We used menu objects to put everything together, since from the menu data can be accessed and actions can be performed.</a:t>
            </a:r>
            <a:endParaRPr sz="1800" b="1"/>
          </a:p>
          <a:p>
            <a:pPr marL="228600" lvl="0" indent="-161290" algn="l" rtl="0">
              <a:lnSpc>
                <a:spcPct val="100000"/>
              </a:lnSpc>
              <a:spcBef>
                <a:spcPts val="1600"/>
              </a:spcBef>
              <a:spcAft>
                <a:spcPts val="0"/>
              </a:spcAft>
              <a:buSzPct val="100000"/>
              <a:buChar char="●"/>
            </a:pPr>
            <a:r>
              <a:rPr lang="en-US" sz="1800"/>
              <a:t>How is my code modular?</a:t>
            </a:r>
            <a:endParaRPr sz="1800"/>
          </a:p>
          <a:p>
            <a:pPr marL="685800" lvl="1" indent="-211455" algn="l" rtl="0">
              <a:lnSpc>
                <a:spcPct val="100000"/>
              </a:lnSpc>
              <a:spcBef>
                <a:spcPts val="1600"/>
              </a:spcBef>
              <a:spcAft>
                <a:spcPts val="0"/>
              </a:spcAft>
              <a:buSzPct val="100000"/>
              <a:buChar char="○"/>
            </a:pPr>
            <a:r>
              <a:rPr lang="en-US" sz="1800" b="1"/>
              <a:t>I would say that it is modular since we followed our UML class diagram</a:t>
            </a:r>
            <a:endParaRPr sz="18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How did I use Object-Oriented Programming?cont.</a:t>
            </a:r>
            <a:endParaRPr/>
          </a:p>
        </p:txBody>
      </p:sp>
      <p:sp>
        <p:nvSpPr>
          <p:cNvPr id="159" name="Google Shape;159;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184150" algn="l" rtl="0">
              <a:lnSpc>
                <a:spcPct val="90000"/>
              </a:lnSpc>
              <a:spcBef>
                <a:spcPts val="1000"/>
              </a:spcBef>
              <a:spcAft>
                <a:spcPts val="0"/>
              </a:spcAft>
              <a:buClr>
                <a:schemeClr val="dk1"/>
              </a:buClr>
              <a:buSzPts val="2100"/>
              <a:buChar char="●"/>
            </a:pPr>
            <a:r>
              <a:rPr lang="en-US" sz="2100"/>
              <a:t>How is my code modular?</a:t>
            </a:r>
            <a:endParaRPr sz="2100"/>
          </a:p>
          <a:p>
            <a:pPr marL="685800" lvl="1" indent="-247650" algn="l" rtl="0">
              <a:lnSpc>
                <a:spcPct val="100000"/>
              </a:lnSpc>
              <a:spcBef>
                <a:spcPts val="1000"/>
              </a:spcBef>
              <a:spcAft>
                <a:spcPts val="0"/>
              </a:spcAft>
              <a:buClr>
                <a:schemeClr val="dk1"/>
              </a:buClr>
              <a:buSzPts val="2100"/>
              <a:buChar char="○"/>
            </a:pPr>
            <a:r>
              <a:rPr lang="en-US" sz="2100" b="1"/>
              <a:t>It follows everything that is described in our UML diagrams</a:t>
            </a:r>
            <a:endParaRPr sz="2100" b="1"/>
          </a:p>
          <a:p>
            <a:pPr marL="228600" lvl="0" indent="-184150" algn="l" rtl="0">
              <a:lnSpc>
                <a:spcPct val="90000"/>
              </a:lnSpc>
              <a:spcBef>
                <a:spcPts val="1000"/>
              </a:spcBef>
              <a:spcAft>
                <a:spcPts val="0"/>
              </a:spcAft>
              <a:buClr>
                <a:schemeClr val="dk1"/>
              </a:buClr>
              <a:buSzPts val="2100"/>
              <a:buChar char="●"/>
            </a:pPr>
            <a:r>
              <a:rPr lang="en-US" sz="2100"/>
              <a:t>How did I use interfaces?</a:t>
            </a:r>
            <a:endParaRPr sz="2100"/>
          </a:p>
          <a:p>
            <a:pPr marL="685800" lvl="1" indent="-247650" algn="l" rtl="0">
              <a:lnSpc>
                <a:spcPct val="90000"/>
              </a:lnSpc>
              <a:spcBef>
                <a:spcPts val="1000"/>
              </a:spcBef>
              <a:spcAft>
                <a:spcPts val="0"/>
              </a:spcAft>
              <a:buClr>
                <a:schemeClr val="dk1"/>
              </a:buClr>
              <a:buSzPts val="2100"/>
              <a:buChar char="○"/>
            </a:pPr>
            <a:r>
              <a:rPr lang="en-US" sz="2100" b="1"/>
              <a:t>We used interfaces to abstract away the actions that can be applied to a collection and an iterator.</a:t>
            </a:r>
            <a:endParaRPr sz="2100" b="1"/>
          </a:p>
          <a:p>
            <a:pPr marL="228600" lvl="0" indent="-184150" algn="l" rtl="0">
              <a:lnSpc>
                <a:spcPct val="90000"/>
              </a:lnSpc>
              <a:spcBef>
                <a:spcPts val="1000"/>
              </a:spcBef>
              <a:spcAft>
                <a:spcPts val="0"/>
              </a:spcAft>
              <a:buClr>
                <a:schemeClr val="dk1"/>
              </a:buClr>
              <a:buSzPts val="2100"/>
              <a:buChar char="●"/>
            </a:pPr>
            <a:r>
              <a:rPr lang="en-US" sz="2100"/>
              <a:t>Explain how the code is maintainable</a:t>
            </a:r>
            <a:endParaRPr sz="2100"/>
          </a:p>
          <a:p>
            <a:pPr marL="685800" lvl="1" indent="-247650" algn="l" rtl="0">
              <a:lnSpc>
                <a:spcPct val="90000"/>
              </a:lnSpc>
              <a:spcBef>
                <a:spcPts val="1000"/>
              </a:spcBef>
              <a:spcAft>
                <a:spcPts val="0"/>
              </a:spcAft>
              <a:buClr>
                <a:schemeClr val="dk1"/>
              </a:buClr>
              <a:buSzPts val="2100"/>
              <a:buChar char="○"/>
            </a:pPr>
            <a:r>
              <a:rPr lang="en-US" sz="2100" b="1"/>
              <a:t>The code is maintainable because extending and modifying the code is very simple. It is maintainable because for example the system as a whole is broken into parts and modifying the code does not require to modify the system as a whole instead you only need to modify a part of it.</a:t>
            </a:r>
            <a:endParaRPr sz="2100" b="1"/>
          </a:p>
          <a:p>
            <a:pPr marL="457200" lvl="1" indent="0" algn="l" rtl="0">
              <a:lnSpc>
                <a:spcPct val="90000"/>
              </a:lnSpc>
              <a:spcBef>
                <a:spcPts val="500"/>
              </a:spcBef>
              <a:spcAft>
                <a:spcPts val="1600"/>
              </a:spcAft>
              <a:buClr>
                <a:schemeClr val="dk1"/>
              </a:buClr>
              <a:buSzPts val="2400"/>
              <a:buNone/>
            </a:pPr>
            <a:endParaRPr sz="2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lnSpcReduction="20000"/>
          </a:bodyPr>
          <a:lstStyle/>
          <a:p>
            <a:pPr marL="228600" lvl="0" indent="-247650" algn="l" rtl="0">
              <a:lnSpc>
                <a:spcPct val="100000"/>
              </a:lnSpc>
              <a:spcBef>
                <a:spcPts val="1000"/>
              </a:spcBef>
              <a:spcAft>
                <a:spcPts val="0"/>
              </a:spcAft>
              <a:buSzPts val="2100"/>
              <a:buChar char="●"/>
            </a:pPr>
            <a:r>
              <a:rPr lang="en-US" sz="2000"/>
              <a:t>Briefly discuss your approach and use of design patterns</a:t>
            </a:r>
            <a:endParaRPr sz="2100"/>
          </a:p>
          <a:p>
            <a:pPr marL="685800" lvl="1" indent="-241300" algn="l" rtl="0">
              <a:lnSpc>
                <a:spcPct val="100000"/>
              </a:lnSpc>
              <a:spcBef>
                <a:spcPts val="1600"/>
              </a:spcBef>
              <a:spcAft>
                <a:spcPts val="0"/>
              </a:spcAft>
              <a:buSzPts val="2000"/>
              <a:buChar char="○"/>
            </a:pPr>
            <a:r>
              <a:rPr lang="en-US" sz="2000" b="1"/>
              <a:t>We used the singleton and iterator design patterns, the singleton design pattern was used in the Transactions class and the Iterator design pattern was implemented by creating our own Collections and Iterator interfaces. We then implemented the Collections interface in the CustomerCollection and ItemCollection class. The Iterator interface was implemented in the CustomerCollectionIterator and ItemCollectionIterator class.</a:t>
            </a:r>
            <a:endParaRPr sz="2000" b="1"/>
          </a:p>
          <a:p>
            <a:pPr marL="228600" lvl="0" indent="-247650" algn="l" rtl="0">
              <a:lnSpc>
                <a:spcPct val="100000"/>
              </a:lnSpc>
              <a:spcBef>
                <a:spcPts val="1600"/>
              </a:spcBef>
              <a:spcAft>
                <a:spcPts val="0"/>
              </a:spcAft>
              <a:buSzPts val="2100"/>
              <a:buChar char="●"/>
            </a:pPr>
            <a:r>
              <a:rPr lang="en-US" sz="2000"/>
              <a:t>Describe which design patterns you used</a:t>
            </a:r>
            <a:endParaRPr sz="2100"/>
          </a:p>
          <a:p>
            <a:pPr marL="685800" lvl="1" indent="-247650" algn="l" rtl="0">
              <a:lnSpc>
                <a:spcPct val="100000"/>
              </a:lnSpc>
              <a:spcBef>
                <a:spcPts val="1600"/>
              </a:spcBef>
              <a:spcAft>
                <a:spcPts val="1600"/>
              </a:spcAft>
              <a:buSzPts val="2100"/>
              <a:buChar char="○"/>
            </a:pPr>
            <a:r>
              <a:rPr lang="en-US" sz="2000" b="1"/>
              <a:t>The singleton design keeps a single instance of the class within itself as a field. The single reference of the instance can be accessed through a method such as getInstance(). Then the Iterator design pattern allows the sequential access of objects and without exposing the data structure that was used in the implementation.</a:t>
            </a:r>
            <a:endParaRPr sz="2100"/>
          </a:p>
        </p:txBody>
      </p:sp>
      <p:sp>
        <p:nvSpPr>
          <p:cNvPr id="165" name="Google Shape;165;p18"/>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How did I use Design Patterns?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Calibri"/>
              <a:buNone/>
            </a:pPr>
            <a:r>
              <a:rPr lang="en-US"/>
              <a:t>How did I use Design Patterns?cont.</a:t>
            </a:r>
            <a:endParaRPr/>
          </a:p>
        </p:txBody>
      </p:sp>
      <p:sp>
        <p:nvSpPr>
          <p:cNvPr id="171" name="Google Shape;171;p1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100"/>
              <a:t>•Describe why you used the design patterns you used</a:t>
            </a:r>
            <a:endParaRPr sz="2100"/>
          </a:p>
          <a:p>
            <a:pPr marL="0" lvl="0" indent="0" algn="l" rtl="0">
              <a:spcBef>
                <a:spcPts val="1600"/>
              </a:spcBef>
              <a:spcAft>
                <a:spcPts val="0"/>
              </a:spcAft>
              <a:buClr>
                <a:schemeClr val="dk1"/>
              </a:buClr>
              <a:buSzPts val="1100"/>
              <a:buFont typeface="Arial"/>
              <a:buNone/>
            </a:pPr>
            <a:r>
              <a:rPr lang="en-US" sz="2100"/>
              <a:t>	</a:t>
            </a:r>
            <a:r>
              <a:rPr lang="en-US" sz="2100" b="1"/>
              <a:t>We used the Singleton design pattern to keep a single instance of the Transactions class since not more than one is needed. And as for the Iterator design pattern we used it because it was a helpful way to iterate over a HashMap without exposing that it was a HashMap since.</a:t>
            </a:r>
            <a:endParaRPr sz="2100" b="1"/>
          </a:p>
          <a:p>
            <a:pPr marL="0" lvl="0" indent="0" algn="l" rtl="0">
              <a:spcBef>
                <a:spcPts val="1600"/>
              </a:spcBef>
              <a:spcAft>
                <a:spcPts val="0"/>
              </a:spcAft>
              <a:buNone/>
            </a:pPr>
            <a:r>
              <a:rPr lang="en-US" sz="2100"/>
              <a:t>•Describe how they were used</a:t>
            </a:r>
            <a:endParaRPr sz="2100"/>
          </a:p>
          <a:p>
            <a:pPr marL="0" lvl="0" indent="0" algn="l" rtl="0">
              <a:spcBef>
                <a:spcPts val="1600"/>
              </a:spcBef>
              <a:spcAft>
                <a:spcPts val="1600"/>
              </a:spcAft>
              <a:buClr>
                <a:schemeClr val="dk1"/>
              </a:buClr>
              <a:buSzPts val="1100"/>
              <a:buFont typeface="Arial"/>
              <a:buNone/>
            </a:pPr>
            <a:r>
              <a:rPr lang="en-US" sz="2100"/>
              <a:t>	</a:t>
            </a:r>
            <a:r>
              <a:rPr lang="en-US" sz="2100" b="1"/>
              <a:t>The singleton design pattern was used to access methods within the Transactions class, which are used in the . And the iterator design pattern was used to iterate over a HashMap when Searching for customers. The iterator design pattern was also used to print all the Item found in a HashMap.</a:t>
            </a:r>
            <a:endParaRPr sz="2100"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UML Class Diagram (Entire Diagram)</a:t>
            </a:r>
            <a:endParaRPr/>
          </a:p>
        </p:txBody>
      </p:sp>
      <p:pic>
        <p:nvPicPr>
          <p:cNvPr id="3" name="Graphic 2">
            <a:extLst>
              <a:ext uri="{FF2B5EF4-FFF2-40B4-BE49-F238E27FC236}">
                <a16:creationId xmlns:a16="http://schemas.microsoft.com/office/drawing/2014/main" id="{77A00159-82C6-43EF-83A6-41DC2995B6A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61193" y="1290320"/>
            <a:ext cx="7055528" cy="536990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UML Class Diagram (Account/Children)</a:t>
            </a:r>
            <a:endParaRPr/>
          </a:p>
        </p:txBody>
      </p:sp>
      <p:pic>
        <p:nvPicPr>
          <p:cNvPr id="183" name="Google Shape;183;p21"/>
          <p:cNvPicPr preferRelativeResize="0"/>
          <p:nvPr/>
        </p:nvPicPr>
        <p:blipFill rotWithShape="1">
          <a:blip r:embed="rId3">
            <a:alphaModFix/>
          </a:blip>
          <a:srcRect l="1243" t="15111" r="37195" b="24922"/>
          <a:stretch/>
        </p:blipFill>
        <p:spPr>
          <a:xfrm>
            <a:off x="1416725" y="1578050"/>
            <a:ext cx="8356699" cy="45791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UML Use Case Diagram</a:t>
            </a:r>
            <a:endParaRPr/>
          </a:p>
        </p:txBody>
      </p:sp>
      <p:pic>
        <p:nvPicPr>
          <p:cNvPr id="189" name="Google Shape;189;p22"/>
          <p:cNvPicPr preferRelativeResize="0"/>
          <p:nvPr/>
        </p:nvPicPr>
        <p:blipFill rotWithShape="1">
          <a:blip r:embed="rId3">
            <a:alphaModFix/>
          </a:blip>
          <a:srcRect l="25474" t="25455" r="28268" b="7326"/>
          <a:stretch/>
        </p:blipFill>
        <p:spPr>
          <a:xfrm>
            <a:off x="3128600" y="1410600"/>
            <a:ext cx="6329774" cy="5173575"/>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1023</Words>
  <Application>Microsoft Office PowerPoint</Application>
  <PresentationFormat>Widescreen</PresentationFormat>
  <Paragraphs>64</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Lato</vt:lpstr>
      <vt:lpstr>Montserrat</vt:lpstr>
      <vt:lpstr>Arial</vt:lpstr>
      <vt:lpstr>Calibri</vt:lpstr>
      <vt:lpstr>Focus</vt:lpstr>
      <vt:lpstr>AOOP-A-P</vt:lpstr>
      <vt:lpstr>How did I use Object-Oriented Programming?</vt:lpstr>
      <vt:lpstr>How did I use Object-Oriented Programming?cont.</vt:lpstr>
      <vt:lpstr>How did I use Object-Oriented Programming?cont.</vt:lpstr>
      <vt:lpstr>How did I use Design Patterns?</vt:lpstr>
      <vt:lpstr>How did I use Design Patterns?cont.</vt:lpstr>
      <vt:lpstr>UML Class Diagram (Entire Diagram)</vt:lpstr>
      <vt:lpstr>UML Class Diagram (Account/Children)</vt:lpstr>
      <vt:lpstr>UML Use Case Diagram</vt:lpstr>
      <vt:lpstr>UML State Diagram (Pay Someone)</vt:lpstr>
      <vt:lpstr>Javadoc</vt:lpstr>
      <vt:lpstr>Javadoc(cont.)</vt:lpstr>
      <vt:lpstr>Javadoc(cont.)</vt:lpstr>
      <vt:lpstr>Javadoc(cont.)</vt:lpstr>
      <vt:lpstr>Javadoc(cont.)</vt:lpstr>
      <vt:lpstr>Javadoc(cont.)</vt:lpstr>
      <vt:lpstr>Javadoc(cont.)</vt:lpstr>
      <vt:lpstr>Reflections</vt:lpstr>
      <vt:lpstr>References (If applicable):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AOOP-A-P</dc:title>
  <dc:creator>Arturo Olmos</dc:creator>
  <cp:lastModifiedBy>Olmos, Arturo E</cp:lastModifiedBy>
  <cp:revision>1</cp:revision>
  <dcterms:modified xsi:type="dcterms:W3CDTF">2022-04-26T01:50:48Z</dcterms:modified>
</cp:coreProperties>
</file>